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08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E6545E2-206C-4B31-8341-73160189367C}" type="datetimeFigureOut">
              <a:rPr kumimoji="1" lang="ja-JP" altLang="en-US" smtClean="0"/>
              <a:t>2019/3/9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8"/>
            <a:ext cx="5445125" cy="3913187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3C8E8CC6-6D0E-44CC-9986-538AE8A56E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757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767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00F2-DCED-4577-9D19-E71331051136}" type="datetimeFigureOut">
              <a:rPr kumimoji="1" lang="ja-JP" altLang="en-US" smtClean="0"/>
              <a:pPr/>
              <a:t>2019/3/9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3317E-C739-451B-91CE-B3716520179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4"/>
          <p:cNvGrpSpPr/>
          <p:nvPr/>
        </p:nvGrpSpPr>
        <p:grpSpPr>
          <a:xfrm>
            <a:off x="907434" y="1315304"/>
            <a:ext cx="5296390" cy="993990"/>
            <a:chOff x="1282757" y="4855656"/>
            <a:chExt cx="5541094" cy="804485"/>
          </a:xfrm>
        </p:grpSpPr>
        <p:sp>
          <p:nvSpPr>
            <p:cNvPr id="363" name="正方形/長方形 362"/>
            <p:cNvSpPr/>
            <p:nvPr/>
          </p:nvSpPr>
          <p:spPr>
            <a:xfrm>
              <a:off x="1282757" y="4855656"/>
              <a:ext cx="5541094" cy="65717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AR PハイカラＰＯＰ体H" panose="020B0600010101010101" pitchFamily="50" charset="-128"/>
                  <a:ea typeface="AR PハイカラＰＯＰ体H" panose="020B0600010101010101" pitchFamily="50" charset="-128"/>
                </a:rPr>
                <a:t>人時生産性</a:t>
              </a:r>
              <a:r>
                <a:rPr lang="en-US" altLang="ja-JP" dirty="0">
                  <a:solidFill>
                    <a:schemeClr val="bg1"/>
                  </a:solidFill>
                  <a:latin typeface="AR PハイカラＰＯＰ体H" panose="020B0600010101010101" pitchFamily="50" charset="-128"/>
                  <a:ea typeface="AR PハイカラＰＯＰ体H" panose="020B0600010101010101" pitchFamily="50" charset="-128"/>
                </a:rPr>
                <a:t>UP</a:t>
              </a:r>
              <a:r>
                <a:rPr lang="ja-JP" altLang="en-US" dirty="0">
                  <a:solidFill>
                    <a:schemeClr val="bg1"/>
                  </a:solidFill>
                  <a:latin typeface="AR PハイカラＰＯＰ体H" panose="020B0600010101010101" pitchFamily="50" charset="-128"/>
                  <a:ea typeface="AR PハイカラＰＯＰ体H" panose="020B0600010101010101" pitchFamily="50" charset="-128"/>
                </a:rPr>
                <a:t>の為に、</a:t>
              </a:r>
              <a:endParaRPr lang="en-US" altLang="ja-JP" dirty="0">
                <a:solidFill>
                  <a:schemeClr val="bg1"/>
                </a:solidFill>
                <a:latin typeface="AR PハイカラＰＯＰ体H" panose="020B0600010101010101" pitchFamily="50" charset="-128"/>
                <a:ea typeface="AR PハイカラＰＯＰ体H" panose="020B0600010101010101" pitchFamily="50" charset="-128"/>
              </a:endParaRPr>
            </a:p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AR PハイカラＰＯＰ体H" panose="020B0600010101010101" pitchFamily="50" charset="-128"/>
                  <a:ea typeface="AR PハイカラＰＯＰ体H" panose="020B0600010101010101" pitchFamily="50" charset="-128"/>
                </a:rPr>
                <a:t>新しいストレートメニュー挑戦しませんか？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428465" y="5272961"/>
              <a:ext cx="2540960" cy="3871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ja-JP" altLang="en-US" sz="1509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450010" y="7392939"/>
            <a:ext cx="42112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凄いストレートを学ぼう　お申込み書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75032" y="8828119"/>
            <a:ext cx="2757486" cy="29867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34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お申込み</a:t>
            </a:r>
            <a:r>
              <a:rPr lang="en-US" altLang="ja-JP" sz="134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FAX</a:t>
            </a:r>
            <a:r>
              <a:rPr lang="ja-JP" altLang="en-US" sz="134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番号: </a:t>
            </a:r>
            <a:r>
              <a:rPr lang="en-US" altLang="ja-JP" sz="1341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0120-62-8056</a:t>
            </a:r>
            <a:endParaRPr lang="ja-JP" altLang="en-US" sz="1341" dirty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52" name="テキスト ボックス 18"/>
          <p:cNvSpPr txBox="1"/>
          <p:nvPr/>
        </p:nvSpPr>
        <p:spPr>
          <a:xfrm>
            <a:off x="3999860" y="8839054"/>
            <a:ext cx="2257349" cy="2730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174" u="sng" dirty="0">
                <a:solidFill>
                  <a:schemeClr val="bg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タクサム担当　　　　　　　　</a:t>
            </a:r>
            <a:endParaRPr lang="en-US" altLang="ja-JP" sz="1174" u="sng" dirty="0">
              <a:solidFill>
                <a:schemeClr val="bg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0798" y="2137053"/>
            <a:ext cx="6081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TOM</a:t>
            </a:r>
            <a:r>
              <a:rPr lang="ja-JP" altLang="en-US" sz="1400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グループでは年間４０００件以上の縮毛矯正のお客様がご来店しています。</a:t>
            </a:r>
            <a:endParaRPr lang="en-US" altLang="ja-JP" sz="1400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400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ブリーチ毛など多種のダメージに対応したストレート技術を</a:t>
            </a:r>
            <a:endParaRPr lang="en-US" altLang="ja-JP" sz="1400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400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複雑なプロセスは駄目、シンプルに結果が出る技法と薬剤チョイスを学んで頂きます。</a:t>
            </a:r>
            <a:endParaRPr lang="en-US" altLang="ja-JP" sz="1400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067583"/>
              </p:ext>
            </p:extLst>
          </p:nvPr>
        </p:nvGraphicFramePr>
        <p:xfrm>
          <a:off x="375032" y="7784184"/>
          <a:ext cx="6081272" cy="499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0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0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0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9025">
                <a:tc>
                  <a:txBody>
                    <a:bodyPr/>
                    <a:lstStyle/>
                    <a:p>
                      <a:r>
                        <a:rPr kumimoji="1" lang="ja-JP" altLang="en-US" sz="700" dirty="0"/>
                        <a:t>サロン様名</a:t>
                      </a:r>
                    </a:p>
                  </a:txBody>
                  <a:tcPr marL="76655" marR="76655" marT="38327" marB="383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参加者氏名</a:t>
                      </a:r>
                    </a:p>
                  </a:txBody>
                  <a:tcPr marL="76655" marR="76655" marT="38327" marB="383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/>
                        <a:t>参加者氏名</a:t>
                      </a:r>
                    </a:p>
                    <a:p>
                      <a:endParaRPr kumimoji="1" lang="ja-JP" altLang="en-US" sz="1500" dirty="0"/>
                    </a:p>
                  </a:txBody>
                  <a:tcPr marL="76655" marR="76655" marT="38327" marB="3832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/>
                        <a:t>参加者氏名</a:t>
                      </a:r>
                    </a:p>
                  </a:txBody>
                  <a:tcPr marL="76655" marR="76655" marT="38327" marB="3832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1" name="直線コネクタ 30"/>
          <p:cNvCxnSpPr/>
          <p:nvPr/>
        </p:nvCxnSpPr>
        <p:spPr>
          <a:xfrm>
            <a:off x="169843" y="7338801"/>
            <a:ext cx="6518311" cy="96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3132518" y="7203397"/>
            <a:ext cx="388384" cy="324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9" dirty="0">
                <a:sym typeface="Wingdings"/>
              </a:rPr>
              <a:t></a:t>
            </a:r>
            <a:endParaRPr lang="ja-JP" altLang="en-US" sz="1509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2958" y="5340303"/>
            <a:ext cx="3098476" cy="2079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■日時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:201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９年５月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1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３日（月）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12:30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開場　 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13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：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00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～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15:00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　　　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■会場：タクサムトレーニングスタジオ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/>
              <a:t>　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東大阪市横枕西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9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番－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29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号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※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詳細は裏面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■受講料：３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,000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円（税込）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■定員：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50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名メニュー決定権のある方とご来場ください。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■持ち物：筆記用具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■当日連絡先：</a:t>
            </a:r>
            <a:endParaRPr lang="en-US" altLang="ja-JP" sz="1174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北山　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080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－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6197</a:t>
            </a:r>
            <a:r>
              <a:rPr lang="ja-JP" altLang="en-US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－</a:t>
            </a:r>
            <a:r>
              <a:rPr lang="en-US" altLang="ja-JP" sz="1174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7434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30934" y="348999"/>
            <a:ext cx="6688154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高満足・短時間の・・・</a:t>
            </a:r>
            <a:endParaRPr lang="en-US" altLang="ja-JP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pPr algn="ctr"/>
            <a:r>
              <a:rPr lang="ja-JP" alt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凄いストレート</a:t>
            </a:r>
            <a:r>
              <a:rPr lang="ja-JP" altLang="en-US" sz="32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を学ぼう！！</a:t>
            </a:r>
            <a:endParaRPr lang="en-US" altLang="ja-JP" sz="32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</p:txBody>
      </p:sp>
      <p:sp>
        <p:nvSpPr>
          <p:cNvPr id="41" name="Rectangle 32"/>
          <p:cNvSpPr>
            <a:spLocks noChangeArrowheads="1"/>
          </p:cNvSpPr>
          <p:nvPr/>
        </p:nvSpPr>
        <p:spPr bwMode="auto">
          <a:xfrm>
            <a:off x="3759524" y="5367751"/>
            <a:ext cx="3098476" cy="187913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000" b="0" i="0" u="none" strike="noStrike" baseline="0" dirty="0">
                <a:solidFill>
                  <a:sysClr val="windowText" lastClr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講師紹介</a:t>
            </a:r>
            <a:endParaRPr lang="en-US" altLang="ja-JP" sz="1000" b="0" i="0" u="none" strike="noStrike" baseline="0" dirty="0">
              <a:solidFill>
                <a:sysClr val="windowText" lastClr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b="0" i="0" u="none" strike="noStrike" baseline="0" dirty="0">
                <a:solidFill>
                  <a:sysClr val="windowText" lastClr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株式会社トム　マネージャー</a:t>
            </a:r>
            <a:endParaRPr lang="en-US" altLang="ja-JP" sz="1000" b="0" i="0" u="none" strike="noStrike" baseline="0" dirty="0">
              <a:solidFill>
                <a:sysClr val="windowText" lastClr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b="0" i="0" u="none" strike="noStrike" baseline="0" dirty="0">
                <a:solidFill>
                  <a:sysClr val="windowText" lastClr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高橋和弘氏</a:t>
            </a:r>
            <a:endParaRPr lang="en-US" altLang="ja-JP" sz="1000" b="0" i="0" u="none" strike="noStrike" baseline="0" dirty="0">
              <a:solidFill>
                <a:sysClr val="windowText" lastClr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endParaRPr lang="en-US" altLang="ja-JP" sz="1000" b="0" i="0" u="none" strike="noStrike" baseline="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b="0" i="0" u="none" strike="noStrike" baseline="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美容の道に入り、何かで日本一になりたいと</a:t>
            </a:r>
            <a:endParaRPr lang="en-US" altLang="ja-JP" sz="1000" b="0" i="0" u="none" strike="noStrike" baseline="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思い、ストレートを選択。</a:t>
            </a:r>
            <a:endParaRPr lang="en-US" altLang="ja-JP" sz="100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b="0" i="0" u="none" strike="noStrike" baseline="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たゆまぬ研究と実践で独自の技術を編み出し</a:t>
            </a:r>
            <a:endParaRPr lang="en-US" altLang="ja-JP" sz="1000" b="0" i="0" u="none" strike="noStrike" baseline="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業界から注目され続けている。</a:t>
            </a:r>
            <a:endParaRPr lang="en-US" altLang="ja-JP" sz="100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安全かつ短時間ハイクオリティを成し遂げ、最新の薬剤にも精通しており、日々進化し続けるメニューをお客様に提供し続けている。</a:t>
            </a:r>
            <a:endParaRPr lang="en-US" altLang="ja-JP" sz="100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  <a:p>
            <a:r>
              <a:rPr lang="ja-JP" altLang="en-US" sz="1000" dirty="0">
                <a:solidFill>
                  <a:srgbClr val="000000"/>
                </a:solidFill>
                <a:latin typeface="HGP創英ﾌﾟﾚｾﾞﾝｽEB" pitchFamily="18" charset="-128"/>
                <a:ea typeface="HGP創英ﾌﾟﾚｾﾞﾝｽEB" pitchFamily="18" charset="-128"/>
              </a:rPr>
              <a:t>メニュー成功には技術８０％薬剤２０％が持論</a:t>
            </a:r>
            <a:endParaRPr lang="ja-JP" altLang="en-US" sz="1000" b="0" i="0" u="none" strike="noStrike" baseline="0" dirty="0">
              <a:solidFill>
                <a:srgbClr val="000000"/>
              </a:solidFill>
              <a:latin typeface="HGP創英ﾌﾟﾚｾﾞﾝｽEB" pitchFamily="18" charset="-128"/>
              <a:ea typeface="HGP創英ﾌﾟﾚｾﾞﾝｽEB" pitchFamily="18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601555" y="5340303"/>
            <a:ext cx="3203710" cy="1923592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図 4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16" y="108776"/>
            <a:ext cx="1804490" cy="24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正方形/長方形 48"/>
          <p:cNvSpPr/>
          <p:nvPr/>
        </p:nvSpPr>
        <p:spPr>
          <a:xfrm>
            <a:off x="636614" y="8390741"/>
            <a:ext cx="57011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+mj-ea"/>
                <a:ea typeface="+mj-ea"/>
              </a:rPr>
              <a:t>　</a:t>
            </a:r>
            <a:r>
              <a:rPr lang="ja-JP" altLang="en-US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お申込みＦＡＸ番号</a:t>
            </a:r>
            <a:endParaRPr lang="en-US" altLang="ja-JP" sz="1400" b="1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  <a:p>
            <a:r>
              <a:rPr lang="ja-JP" altLang="en-US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　</a:t>
            </a:r>
            <a:r>
              <a:rPr lang="en-US" altLang="ja-JP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072</a:t>
            </a:r>
            <a:r>
              <a:rPr lang="ja-JP" altLang="en-US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－</a:t>
            </a:r>
            <a:r>
              <a:rPr lang="en-US" altLang="ja-JP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962-8056</a:t>
            </a:r>
            <a:endParaRPr lang="ja-JP" altLang="en-US" sz="1400" b="1" dirty="0">
              <a:latin typeface="AR PハイカラＰＯＰ体H" panose="020B0600010101010101" pitchFamily="50" charset="-128"/>
              <a:ea typeface="AR PハイカラＰＯＰ体H" panose="020B0600010101010101" pitchFamily="50" charset="-128"/>
            </a:endParaRPr>
          </a:p>
        </p:txBody>
      </p:sp>
      <p:graphicFrame>
        <p:nvGraphicFramePr>
          <p:cNvPr id="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176401"/>
              </p:ext>
            </p:extLst>
          </p:nvPr>
        </p:nvGraphicFramePr>
        <p:xfrm>
          <a:off x="294526" y="8418802"/>
          <a:ext cx="484773" cy="484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r:id="rId4" imgW="4695840" imgH="990720" progId="">
                  <p:embed/>
                </p:oleObj>
              </mc:Choice>
              <mc:Fallback>
                <p:oleObj r:id="rId4" imgW="4695840" imgH="9907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78899"/>
                      <a:stretch>
                        <a:fillRect/>
                      </a:stretch>
                    </p:blipFill>
                    <p:spPr bwMode="auto">
                      <a:xfrm>
                        <a:off x="294526" y="8418802"/>
                        <a:ext cx="484773" cy="48477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正方形/長方形 52"/>
          <p:cNvSpPr/>
          <p:nvPr/>
        </p:nvSpPr>
        <p:spPr>
          <a:xfrm>
            <a:off x="2714758" y="8520342"/>
            <a:ext cx="36229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タクサム担当</a:t>
            </a:r>
            <a:r>
              <a:rPr lang="ja-JP" altLang="en-US" sz="1400" b="1" u="sng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  <a:t>　　　　　　</a:t>
            </a:r>
          </a:p>
        </p:txBody>
      </p:sp>
      <p:cxnSp>
        <p:nvCxnSpPr>
          <p:cNvPr id="20" name="直線コネクタ 19"/>
          <p:cNvCxnSpPr/>
          <p:nvPr/>
        </p:nvCxnSpPr>
        <p:spPr>
          <a:xfrm>
            <a:off x="2789330" y="8839054"/>
            <a:ext cx="34738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図 2">
            <a:extLst>
              <a:ext uri="{FF2B5EF4-FFF2-40B4-BE49-F238E27FC236}">
                <a16:creationId xmlns:a16="http://schemas.microsoft.com/office/drawing/2014/main" id="{E4E06F6E-CAB8-49C7-8916-614A03E6BB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10637" y="3900734"/>
            <a:ext cx="1558198" cy="140831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5B38EF-003D-42AF-9D38-473722B535E6}"/>
              </a:ext>
            </a:extLst>
          </p:cNvPr>
          <p:cNvSpPr txBox="1"/>
          <p:nvPr/>
        </p:nvSpPr>
        <p:spPr>
          <a:xfrm>
            <a:off x="351233" y="3531456"/>
            <a:ext cx="47339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特徴①ストレートが終わったその日にシャンプー</a:t>
            </a:r>
            <a:r>
              <a:rPr kumimoji="1" lang="en-US" altLang="ja-JP" sz="1200" dirty="0"/>
              <a:t>OK</a:t>
            </a:r>
          </a:p>
          <a:p>
            <a:r>
              <a:rPr lang="ja-JP" altLang="en-US" sz="1200" dirty="0"/>
              <a:t>特徴②その日にゴムでくくって頂いて</a:t>
            </a:r>
            <a:r>
              <a:rPr lang="en-US" altLang="ja-JP" sz="1200" dirty="0"/>
              <a:t>OK</a:t>
            </a:r>
          </a:p>
          <a:p>
            <a:r>
              <a:rPr kumimoji="1" lang="ja-JP" altLang="en-US" sz="1200" dirty="0"/>
              <a:t>特徴③</a:t>
            </a:r>
            <a:r>
              <a:rPr kumimoji="1" lang="ja-JP" altLang="en-US" sz="1200" dirty="0">
                <a:solidFill>
                  <a:srgbClr val="FF0000"/>
                </a:solidFill>
              </a:rPr>
              <a:t>とにかく早い、短時間施術（７０分）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r>
              <a:rPr lang="ja-JP" altLang="en-US" sz="1200" dirty="0"/>
              <a:t>特徴④安売りに巻き込まれない価格提示が可能</a:t>
            </a:r>
            <a:r>
              <a:rPr lang="ja-JP" altLang="en-US" sz="1200" dirty="0">
                <a:solidFill>
                  <a:srgbClr val="FF0000"/>
                </a:solidFill>
              </a:rPr>
              <a:t>￥２０．０００－可能</a:t>
            </a:r>
            <a:endParaRPr lang="en-US" altLang="ja-JP" sz="1200" dirty="0"/>
          </a:p>
          <a:p>
            <a:r>
              <a:rPr kumimoji="1" lang="ja-JP" altLang="en-US" sz="1200" dirty="0"/>
              <a:t>特徴⑤ブリーチ毛、ハイダメージ毛にも施術可能</a:t>
            </a:r>
            <a:endParaRPr kumimoji="1" lang="en-US" altLang="ja-JP" sz="1200" dirty="0"/>
          </a:p>
          <a:p>
            <a:r>
              <a:rPr kumimoji="1" lang="ja-JP" altLang="en-US" sz="1200" dirty="0"/>
              <a:t>特徴⑥シンプルなのでお店、チームで取り組める</a:t>
            </a:r>
            <a:endParaRPr kumimoji="1" lang="en-US" altLang="ja-JP" sz="1200" dirty="0"/>
          </a:p>
          <a:p>
            <a:r>
              <a:rPr lang="ja-JP" altLang="en-US" sz="1200" dirty="0"/>
              <a:t>他、目から鱗が落ちる講習です</a:t>
            </a:r>
            <a:endParaRPr kumimoji="1" lang="ja-JP" altLang="en-US" sz="1200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8590143-F902-435F-8A79-16DAB26B386C}"/>
              </a:ext>
            </a:extLst>
          </p:cNvPr>
          <p:cNvSpPr/>
          <p:nvPr/>
        </p:nvSpPr>
        <p:spPr>
          <a:xfrm>
            <a:off x="189165" y="3414135"/>
            <a:ext cx="4733951" cy="172608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4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AAFD4A-DC39-4FA5-A01C-298E869FA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774183"/>
            <a:ext cx="6172200" cy="1757544"/>
          </a:xfrm>
        </p:spPr>
        <p:txBody>
          <a:bodyPr>
            <a:normAutofit fontScale="90000"/>
          </a:bodyPr>
          <a:lstStyle/>
          <a:p>
            <a:r>
              <a:rPr lang="ja-JP" altLang="en-US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  <a:t>タクサムトレーニングスタジオ</a:t>
            </a:r>
            <a:br>
              <a:rPr lang="en-US" altLang="ja-JP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</a:br>
            <a:r>
              <a:rPr lang="ja-JP" altLang="en-US" sz="3100" dirty="0">
                <a:ea typeface="AR PハイカラＰＯＰ体H" panose="020B0600010101010101"/>
              </a:rPr>
              <a:t>　住所：大阪府</a:t>
            </a:r>
            <a:r>
              <a:rPr lang="ja-JP" altLang="en-US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  <a:t>東大阪市横枕西</a:t>
            </a:r>
            <a:r>
              <a:rPr lang="en-US" altLang="ja-JP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  <a:t>9</a:t>
            </a:r>
            <a:r>
              <a:rPr lang="ja-JP" altLang="en-US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  <a:t>－</a:t>
            </a:r>
            <a:r>
              <a:rPr lang="en-US" altLang="ja-JP" sz="3100" dirty="0">
                <a:latin typeface="AR PハイカラＰＯＰ体H" panose="020B0600010101010101" pitchFamily="50" charset="-128"/>
                <a:ea typeface="AR PハイカラＰＯＰ体H" panose="020B0600010101010101"/>
              </a:rPr>
              <a:t>29</a:t>
            </a:r>
            <a:br>
              <a:rPr lang="en-US" altLang="ja-JP" dirty="0">
                <a:latin typeface="AR PハイカラＰＯＰ体H" panose="020B0600010101010101" pitchFamily="50" charset="-128"/>
                <a:ea typeface="AR PハイカラＰＯＰ体H" panose="020B0600010101010101" pitchFamily="50" charset="-128"/>
              </a:rPr>
            </a:br>
            <a:endParaRPr kumimoji="1" lang="ja-JP" altLang="en-US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0000000-0008-0000-0000-00001E000000}"/>
              </a:ext>
            </a:extLst>
          </p:cNvPr>
          <p:cNvGrpSpPr/>
          <p:nvPr/>
        </p:nvGrpSpPr>
        <p:grpSpPr>
          <a:xfrm>
            <a:off x="804628" y="2555776"/>
            <a:ext cx="5558804" cy="4749247"/>
            <a:chOff x="0" y="0"/>
            <a:chExt cx="2750037" cy="1801549"/>
          </a:xfrm>
        </p:grpSpPr>
        <p:pic>
          <p:nvPicPr>
            <p:cNvPr id="4" name="Picture 4" descr="msotw9_temp0">
              <a:extLst>
                <a:ext uri="{FF2B5EF4-FFF2-40B4-BE49-F238E27FC236}">
                  <a16:creationId xmlns:a16="http://schemas.microsoft.com/office/drawing/2014/main" id="{00000000-0008-0000-0000-00001F0000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590800" cy="1801549"/>
            </a:xfrm>
            <a:prstGeom prst="rect">
              <a:avLst/>
            </a:prstGeom>
            <a:noFill/>
            <a:ln w="25400">
              <a:solidFill>
                <a:srgbClr val="00FFFF"/>
              </a:solidFill>
              <a:miter lim="800000"/>
              <a:headEnd/>
              <a:tailEnd/>
            </a:ln>
          </p:spPr>
        </p:pic>
        <p:sp>
          <p:nvSpPr>
            <p:cNvPr id="5" name="AutoShape 90">
              <a:extLst>
                <a:ext uri="{FF2B5EF4-FFF2-40B4-BE49-F238E27FC236}">
                  <a16:creationId xmlns:a16="http://schemas.microsoft.com/office/drawing/2014/main" id="{00000000-0008-0000-0000-0000200000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0139" y="329465"/>
              <a:ext cx="909898" cy="767916"/>
            </a:xfrm>
            <a:prstGeom prst="wedgeEllipseCallout">
              <a:avLst>
                <a:gd name="adj1" fmla="val -61979"/>
                <a:gd name="adj2" fmla="val 28889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square" lIns="27432" tIns="18288" rIns="27432" bIns="18288" anchor="b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defRPr sz="1000"/>
              </a:pPr>
              <a:endParaRPr lang="en-US" altLang="ja-JP" sz="800" b="1" i="0" u="none" strike="noStrike" baseline="0">
                <a:solidFill>
                  <a:sysClr val="windowText" lastClr="000000"/>
                </a:solidFill>
                <a:latin typeface="ＭＳ Ｐゴシック"/>
                <a:ea typeface="ＭＳ Ｐゴシック"/>
              </a:endParaRPr>
            </a:p>
            <a:p>
              <a:pPr algn="ctr" rtl="0">
                <a:defRPr sz="1000"/>
              </a:pPr>
              <a:r>
                <a:rPr lang="ja-JP" altLang="en-US" sz="1400" b="1" i="0" u="none" strike="noStrike" baseline="0">
                  <a:solidFill>
                    <a:sysClr val="windowText" lastClr="000000"/>
                  </a:solidFill>
                  <a:latin typeface="+mn-ea"/>
                  <a:ea typeface="+mn-ea"/>
                </a:rPr>
                <a:t>タクサム</a:t>
              </a:r>
            </a:p>
            <a:p>
              <a:pPr algn="ctr" rtl="0">
                <a:defRPr sz="1000"/>
              </a:pPr>
              <a:r>
                <a:rPr lang="ja-JP" altLang="en-US" sz="1400" b="1" i="0" u="none" strike="noStrike" baseline="0">
                  <a:solidFill>
                    <a:schemeClr val="tx1"/>
                  </a:solidFill>
                  <a:latin typeface="+mn-ea"/>
                  <a:ea typeface="+mn-ea"/>
                </a:rPr>
                <a:t>トレーニング</a:t>
              </a:r>
              <a:endParaRPr lang="en-US" altLang="ja-JP" sz="1400" b="1" i="0" u="none" strike="noStrike" baseline="0">
                <a:solidFill>
                  <a:schemeClr val="tx1"/>
                </a:solidFill>
                <a:latin typeface="+mn-ea"/>
                <a:ea typeface="+mn-ea"/>
              </a:endParaRPr>
            </a:p>
            <a:p>
              <a:pPr algn="ctr" rtl="0">
                <a:defRPr sz="1000"/>
              </a:pPr>
              <a:r>
                <a:rPr lang="ja-JP" altLang="en-US" sz="1400" b="1" i="0" u="none" strike="noStrike" baseline="0">
                  <a:solidFill>
                    <a:schemeClr val="tx1"/>
                  </a:solidFill>
                  <a:latin typeface="+mn-ea"/>
                  <a:ea typeface="+mn-ea"/>
                </a:rPr>
                <a:t>スタジオ</a:t>
              </a:r>
              <a:endParaRPr lang="en-US" altLang="ja-JP" sz="1400" b="1" i="0" u="none" strike="noStrike" baseline="0">
                <a:solidFill>
                  <a:schemeClr val="tx1"/>
                </a:solidFill>
                <a:latin typeface="+mn-ea"/>
                <a:ea typeface="+mn-ea"/>
              </a:endParaRPr>
            </a:p>
            <a:p>
              <a:pPr algn="ctr" rtl="0">
                <a:defRPr sz="1000"/>
              </a:pPr>
              <a:endParaRPr lang="ja-JP" altLang="en-US" sz="1400" b="1" i="0" u="none" strike="noStrike" baseline="0">
                <a:solidFill>
                  <a:schemeClr val="tx1"/>
                </a:solidFill>
                <a:latin typeface="HGS創英ﾌﾟﾚｾﾞﾝｽEB" pitchFamily="18" charset="-128"/>
                <a:ea typeface="HGS創英ﾌﾟﾚｾﾞﾝｽEB" pitchFamily="18" charset="-128"/>
              </a:endParaRPr>
            </a:p>
            <a:p>
              <a:pPr algn="ctr" rtl="0">
                <a:defRPr sz="1000"/>
              </a:pPr>
              <a:endParaRPr lang="ja-JP" altLang="en-US" sz="1400" b="1" i="0" u="none" strike="noStrike" baseline="0">
                <a:solidFill>
                  <a:srgbClr val="FFFFFF"/>
                </a:solidFill>
                <a:latin typeface="HGS創英ﾌﾟﾚｾﾞﾝｽEB" pitchFamily="18" charset="-128"/>
                <a:ea typeface="HGS創英ﾌﾟﾚｾﾞﾝｽEB" pitchFamily="18" charset="-128"/>
              </a:endParaRPr>
            </a:p>
          </p:txBody>
        </p:sp>
        <p:sp>
          <p:nvSpPr>
            <p:cNvPr id="6" name="テキスト ボックス 33">
              <a:extLst>
                <a:ext uri="{FF2B5EF4-FFF2-40B4-BE49-F238E27FC236}">
                  <a16:creationId xmlns:a16="http://schemas.microsoft.com/office/drawing/2014/main" id="{00000000-0008-0000-0000-000022000000}"/>
                </a:ext>
              </a:extLst>
            </p:cNvPr>
            <p:cNvSpPr txBox="1"/>
            <p:nvPr/>
          </p:nvSpPr>
          <p:spPr>
            <a:xfrm>
              <a:off x="1407884" y="615688"/>
              <a:ext cx="285750" cy="109537"/>
            </a:xfrm>
            <a:prstGeom prst="rect">
              <a:avLst/>
            </a:prstGeom>
            <a:solidFill>
              <a:schemeClr val="lt1"/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t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kumimoji="1" lang="ja-JP" alt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314854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</TotalTime>
  <Words>192</Words>
  <Application>Microsoft Office PowerPoint</Application>
  <PresentationFormat>画面に合わせる (4:3)</PresentationFormat>
  <Paragraphs>50</Paragraphs>
  <Slides>2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AR PハイカラＰＯＰ体H</vt:lpstr>
      <vt:lpstr>AR P丸ゴシック体M</vt:lpstr>
      <vt:lpstr>HGP創英ﾌﾟﾚｾﾞﾝｽEB</vt:lpstr>
      <vt:lpstr>HGS創英ﾌﾟﾚｾﾞﾝｽEB</vt:lpstr>
      <vt:lpstr>ＭＳ Ｐゴシック</vt:lpstr>
      <vt:lpstr>Arial</vt:lpstr>
      <vt:lpstr>Calibri</vt:lpstr>
      <vt:lpstr>Office テーマ</vt:lpstr>
      <vt:lpstr>PowerPoint プレゼンテーション</vt:lpstr>
      <vt:lpstr>タクサムトレーニングスタジオ 　住所：大阪府東大阪市横枕西9－29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Pajero</dc:creator>
  <cp:lastModifiedBy>taksa</cp:lastModifiedBy>
  <cp:revision>161</cp:revision>
  <cp:lastPrinted>2019-03-08T23:49:12Z</cp:lastPrinted>
  <dcterms:created xsi:type="dcterms:W3CDTF">2014-04-02T14:10:31Z</dcterms:created>
  <dcterms:modified xsi:type="dcterms:W3CDTF">2019-03-09T03:08:15Z</dcterms:modified>
</cp:coreProperties>
</file>